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72" r:id="rId13"/>
    <p:sldId id="265" r:id="rId14"/>
    <p:sldId id="273" r:id="rId15"/>
    <p:sldId id="274" r:id="rId16"/>
    <p:sldId id="266" r:id="rId17"/>
    <p:sldId id="275" r:id="rId18"/>
    <p:sldId id="267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Montserrat" panose="00000500000000000000" pitchFamily="2" charset="-52"/>
      <p:regular r:id="rId25"/>
      <p:bold r:id="rId26"/>
      <p:italic r:id="rId27"/>
      <p:boldItalic r:id="rId28"/>
    </p:embeddedFont>
    <p:embeddedFont>
      <p:font typeface="Montserrat Medium" panose="00000600000000000000" pitchFamily="2" charset="-52"/>
      <p:regular r:id="rId29"/>
      <p:bold r:id="rId30"/>
      <p:italic r:id="rId31"/>
      <p:boldItalic r:id="rId32"/>
    </p:embeddedFont>
    <p:embeddedFont>
      <p:font typeface="Montserrat SemiBold" panose="00000700000000000000" pitchFamily="2" charset="-52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  <p:embeddedFont>
      <p:font typeface="Roboto Slab" panose="020B060402020202020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11">
          <p15:clr>
            <a:srgbClr val="A4A3A4"/>
          </p15:clr>
        </p15:guide>
        <p15:guide id="2" pos="5272">
          <p15:clr>
            <a:srgbClr val="A4A3A4"/>
          </p15:clr>
        </p15:guide>
        <p15:guide id="3" pos="426">
          <p15:clr>
            <a:srgbClr val="9AA0A6"/>
          </p15:clr>
        </p15:guide>
        <p15:guide id="4" orient="horz" pos="425">
          <p15:clr>
            <a:srgbClr val="9AA0A6"/>
          </p15:clr>
        </p15:guide>
        <p15:guide id="5" orient="horz" pos="3895">
          <p15:clr>
            <a:srgbClr val="9AA0A6"/>
          </p15:clr>
        </p15:guide>
        <p15:guide id="6" pos="7226">
          <p15:clr>
            <a:srgbClr val="9AA0A6"/>
          </p15:clr>
        </p15:guide>
        <p15:guide id="7" pos="2835">
          <p15:clr>
            <a:srgbClr val="9AA0A6"/>
          </p15:clr>
        </p15:guide>
        <p15:guide id="8" pos="4025">
          <p15:clr>
            <a:srgbClr val="9AA0A6"/>
          </p15:clr>
        </p15:guide>
        <p15:guide id="9" pos="7680">
          <p15:clr>
            <a:srgbClr val="9AA0A6"/>
          </p15:clr>
        </p15:guide>
        <p15:guide id="10" orient="horz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hiupd46tYmG3FQsJjjaWEW4y9p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792" y="300"/>
      </p:cViewPr>
      <p:guideLst>
        <p:guide orient="horz" pos="2211"/>
        <p:guide pos="5272"/>
        <p:guide pos="426"/>
        <p:guide orient="horz" pos="425"/>
        <p:guide orient="horz" pos="3895"/>
        <p:guide pos="7226"/>
        <p:guide pos="2835"/>
        <p:guide pos="4025"/>
        <p:guide pos="7680"/>
        <p:guide orient="horz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theme" Target="theme/theme1.xml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bdf3fa03e_0_8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71" name="Google Shape;71;g12bdf3fa03e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79df06df0c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79df06df0c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79df06df0c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16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c4ad9561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g11c4ad95615_0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g11c4ad95615_0_1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79c62a58a2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79c62a58a2_0_1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g179c62a58a2_0_1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535136e0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g12535136e05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" name="Google Shape;89;g12535136e05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ef7c4f35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g12ef7c4f35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2" name="Google Shape;102;g12ef7c4f354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2ef7c4f35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12ef7c4f354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g12ef7c4f354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ef7c4f35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2ef7c4f354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g12ef7c4f354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79df06df0c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79df06df0c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79df06df0c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79df06df0c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79df06df0c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179df06df0c_0_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79df06df0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79df06df0c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179df06df0c_0_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79c62a58a2_0_89"/>
          <p:cNvSpPr/>
          <p:nvPr/>
        </p:nvSpPr>
        <p:spPr>
          <a:xfrm>
            <a:off x="2033067" y="896808"/>
            <a:ext cx="1442131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5" name="Google Shape;15;g179c62a58a2_0_89"/>
          <p:cNvSpPr/>
          <p:nvPr/>
        </p:nvSpPr>
        <p:spPr>
          <a:xfrm rot="10800000">
            <a:off x="8716786" y="4457271"/>
            <a:ext cx="1442131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6" name="Google Shape;16;g179c62a58a2_0_89"/>
          <p:cNvCxnSpPr/>
          <p:nvPr/>
        </p:nvCxnSpPr>
        <p:spPr>
          <a:xfrm>
            <a:off x="5812802" y="3756618"/>
            <a:ext cx="5664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g179c62a58a2_0_89"/>
          <p:cNvSpPr txBox="1">
            <a:spLocks noGrp="1"/>
          </p:cNvSpPr>
          <p:nvPr>
            <p:ph type="ctrTitle"/>
          </p:nvPr>
        </p:nvSpPr>
        <p:spPr>
          <a:xfrm>
            <a:off x="2240402" y="1585234"/>
            <a:ext cx="7711200" cy="1943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18" name="Google Shape;18;g179c62a58a2_0_89"/>
          <p:cNvSpPr txBox="1">
            <a:spLocks noGrp="1"/>
          </p:cNvSpPr>
          <p:nvPr>
            <p:ph type="subTitle" idx="1"/>
          </p:nvPr>
        </p:nvSpPr>
        <p:spPr>
          <a:xfrm>
            <a:off x="2240402" y="4065933"/>
            <a:ext cx="7711200" cy="121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Roboto Slab"/>
              <a:buNone/>
              <a:defRPr sz="3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9" name="Google Shape;19;g179c62a58a2_0_8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79c62a58a2_0_132"/>
          <p:cNvSpPr/>
          <p:nvPr/>
        </p:nvSpPr>
        <p:spPr>
          <a:xfrm>
            <a:off x="200" y="6769100"/>
            <a:ext cx="12191700" cy="8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g179c62a58a2_0_132"/>
          <p:cNvSpPr txBox="1">
            <a:spLocks noGrp="1"/>
          </p:cNvSpPr>
          <p:nvPr>
            <p:ph type="title" hasCustomPrompt="1"/>
          </p:nvPr>
        </p:nvSpPr>
        <p:spPr>
          <a:xfrm>
            <a:off x="517200" y="1536600"/>
            <a:ext cx="11157600" cy="2051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300"/>
              <a:buNone/>
              <a:defRPr sz="173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300"/>
              <a:buNone/>
              <a:defRPr sz="173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300"/>
              <a:buNone/>
              <a:defRPr sz="173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300"/>
              <a:buNone/>
              <a:defRPr sz="173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300"/>
              <a:buNone/>
              <a:defRPr sz="173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300"/>
              <a:buNone/>
              <a:defRPr sz="173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300"/>
              <a:buNone/>
              <a:defRPr sz="173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300"/>
              <a:buNone/>
              <a:defRPr sz="173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300"/>
              <a:buNone/>
              <a:defRPr sz="173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g179c62a58a2_0_132"/>
          <p:cNvSpPr txBox="1">
            <a:spLocks noGrp="1"/>
          </p:cNvSpPr>
          <p:nvPr>
            <p:ph type="body" idx="1"/>
          </p:nvPr>
        </p:nvSpPr>
        <p:spPr>
          <a:xfrm>
            <a:off x="517200" y="3892600"/>
            <a:ext cx="11157600" cy="142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g179c62a58a2_0_13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79c62a58a2_0_13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79c62a58a2_0_1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179c62a58a2_0_1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g179c62a58a2_0_1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g179c62a58a2_0_1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g179c62a58a2_0_1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g179c62a58a2_0_96"/>
          <p:cNvCxnSpPr/>
          <p:nvPr/>
        </p:nvCxnSpPr>
        <p:spPr>
          <a:xfrm>
            <a:off x="5812802" y="3756618"/>
            <a:ext cx="5664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g179c62a58a2_0_96"/>
          <p:cNvSpPr txBox="1">
            <a:spLocks noGrp="1"/>
          </p:cNvSpPr>
          <p:nvPr>
            <p:ph type="title"/>
          </p:nvPr>
        </p:nvSpPr>
        <p:spPr>
          <a:xfrm>
            <a:off x="641000" y="2353267"/>
            <a:ext cx="10962900" cy="1209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23" name="Google Shape;23;g179c62a58a2_0_9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g179c62a58a2_0_100"/>
          <p:cNvCxnSpPr/>
          <p:nvPr/>
        </p:nvCxnSpPr>
        <p:spPr>
          <a:xfrm>
            <a:off x="656750" y="1680378"/>
            <a:ext cx="5664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" name="Google Shape;26;g179c62a58a2_0_100"/>
          <p:cNvSpPr txBox="1">
            <a:spLocks noGrp="1"/>
          </p:cNvSpPr>
          <p:nvPr>
            <p:ph type="title"/>
          </p:nvPr>
        </p:nvSpPr>
        <p:spPr>
          <a:xfrm>
            <a:off x="517200" y="610700"/>
            <a:ext cx="11157600" cy="914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179c62a58a2_0_100"/>
          <p:cNvSpPr txBox="1">
            <a:spLocks noGrp="1"/>
          </p:cNvSpPr>
          <p:nvPr>
            <p:ph type="body" idx="1"/>
          </p:nvPr>
        </p:nvSpPr>
        <p:spPr>
          <a:xfrm>
            <a:off x="517200" y="1986432"/>
            <a:ext cx="11157600" cy="410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g179c62a58a2_0_10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Google Shape;30;g179c62a58a2_0_105"/>
          <p:cNvCxnSpPr/>
          <p:nvPr/>
        </p:nvCxnSpPr>
        <p:spPr>
          <a:xfrm>
            <a:off x="656750" y="1680378"/>
            <a:ext cx="5664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" name="Google Shape;31;g179c62a58a2_0_105"/>
          <p:cNvSpPr txBox="1">
            <a:spLocks noGrp="1"/>
          </p:cNvSpPr>
          <p:nvPr>
            <p:ph type="title"/>
          </p:nvPr>
        </p:nvSpPr>
        <p:spPr>
          <a:xfrm>
            <a:off x="517200" y="610700"/>
            <a:ext cx="11157600" cy="914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179c62a58a2_0_105"/>
          <p:cNvSpPr txBox="1">
            <a:spLocks noGrp="1"/>
          </p:cNvSpPr>
          <p:nvPr>
            <p:ph type="body" idx="1"/>
          </p:nvPr>
        </p:nvSpPr>
        <p:spPr>
          <a:xfrm>
            <a:off x="517200" y="1986433"/>
            <a:ext cx="5333100" cy="410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" name="Google Shape;33;g179c62a58a2_0_105"/>
          <p:cNvSpPr txBox="1">
            <a:spLocks noGrp="1"/>
          </p:cNvSpPr>
          <p:nvPr>
            <p:ph type="body" idx="2"/>
          </p:nvPr>
        </p:nvSpPr>
        <p:spPr>
          <a:xfrm>
            <a:off x="6341600" y="1986433"/>
            <a:ext cx="5333100" cy="410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4" name="Google Shape;34;g179c62a58a2_0_10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179c62a58a2_0_111"/>
          <p:cNvSpPr txBox="1">
            <a:spLocks noGrp="1"/>
          </p:cNvSpPr>
          <p:nvPr>
            <p:ph type="title"/>
          </p:nvPr>
        </p:nvSpPr>
        <p:spPr>
          <a:xfrm>
            <a:off x="517200" y="610700"/>
            <a:ext cx="11157600" cy="914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g179c62a58a2_0_1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g179c62a58a2_0_114"/>
          <p:cNvCxnSpPr/>
          <p:nvPr/>
        </p:nvCxnSpPr>
        <p:spPr>
          <a:xfrm>
            <a:off x="652291" y="1883036"/>
            <a:ext cx="4419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g179c62a58a2_0_114"/>
          <p:cNvSpPr txBox="1">
            <a:spLocks noGrp="1"/>
          </p:cNvSpPr>
          <p:nvPr>
            <p:ph type="title"/>
          </p:nvPr>
        </p:nvSpPr>
        <p:spPr>
          <a:xfrm>
            <a:off x="5172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1" name="Google Shape;41;g179c62a58a2_0_114"/>
          <p:cNvSpPr txBox="1">
            <a:spLocks noGrp="1"/>
          </p:cNvSpPr>
          <p:nvPr>
            <p:ph type="body" idx="1"/>
          </p:nvPr>
        </p:nvSpPr>
        <p:spPr>
          <a:xfrm>
            <a:off x="517200" y="2125367"/>
            <a:ext cx="3744000" cy="357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" name="Google Shape;42;g179c62a58a2_0_11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179c62a58a2_0_119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916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5" name="Google Shape;45;g179c62a58a2_0_11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79c62a58a2_0_122"/>
          <p:cNvSpPr/>
          <p:nvPr/>
        </p:nvSpPr>
        <p:spPr>
          <a:xfrm>
            <a:off x="6096000" y="-10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g179c62a58a2_0_122"/>
          <p:cNvCxnSpPr/>
          <p:nvPr/>
        </p:nvCxnSpPr>
        <p:spPr>
          <a:xfrm>
            <a:off x="6706233" y="5994004"/>
            <a:ext cx="7212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9" name="Google Shape;49;g179c62a58a2_0_122"/>
          <p:cNvSpPr txBox="1">
            <a:spLocks noGrp="1"/>
          </p:cNvSpPr>
          <p:nvPr>
            <p:ph type="title"/>
          </p:nvPr>
        </p:nvSpPr>
        <p:spPr>
          <a:xfrm>
            <a:off x="354000" y="1612100"/>
            <a:ext cx="5393700" cy="2008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0" name="Google Shape;50;g179c62a58a2_0_122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700" cy="179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g179c62a58a2_0_122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79c62a58a2_0_12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179c62a58a2_0_129"/>
          <p:cNvSpPr txBox="1">
            <a:spLocks noGrp="1"/>
          </p:cNvSpPr>
          <p:nvPr>
            <p:ph type="body" idx="1"/>
          </p:nvPr>
        </p:nvSpPr>
        <p:spPr>
          <a:xfrm>
            <a:off x="426000" y="5644967"/>
            <a:ext cx="7998300" cy="79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5" name="Google Shape;55;g179c62a58a2_0_12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79c62a58a2_0_85"/>
          <p:cNvSpPr txBox="1">
            <a:spLocks noGrp="1"/>
          </p:cNvSpPr>
          <p:nvPr>
            <p:ph type="title"/>
          </p:nvPr>
        </p:nvSpPr>
        <p:spPr>
          <a:xfrm>
            <a:off x="517200" y="610700"/>
            <a:ext cx="11157600" cy="9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1" name="Google Shape;11;g179c62a58a2_0_85"/>
          <p:cNvSpPr txBox="1">
            <a:spLocks noGrp="1"/>
          </p:cNvSpPr>
          <p:nvPr>
            <p:ph type="body" idx="1"/>
          </p:nvPr>
        </p:nvSpPr>
        <p:spPr>
          <a:xfrm>
            <a:off x="517200" y="1986432"/>
            <a:ext cx="11157600" cy="4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■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■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■"/>
              <a:defRPr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g179c62a58a2_0_8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g12bdf3fa03e_0_88" descr="Гео.png"/>
          <p:cNvPicPr preferRelativeResize="0"/>
          <p:nvPr/>
        </p:nvPicPr>
        <p:blipFill rotWithShape="1">
          <a:blip r:embed="rId3">
            <a:alphaModFix/>
          </a:blip>
          <a:srcRect t="11753"/>
          <a:stretch/>
        </p:blipFill>
        <p:spPr>
          <a:xfrm>
            <a:off x="-1" y="0"/>
            <a:ext cx="12192001" cy="529711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g12bdf3fa03e_0_88"/>
          <p:cNvSpPr txBox="1"/>
          <p:nvPr/>
        </p:nvSpPr>
        <p:spPr>
          <a:xfrm>
            <a:off x="6095996" y="5349727"/>
            <a:ext cx="5583600" cy="10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70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Выполнил: </a:t>
            </a:r>
            <a:r>
              <a:rPr lang="ru-RU" sz="27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Букреев А.А.</a:t>
            </a:r>
            <a:endParaRPr sz="2400" i="0" u="none" strike="noStrike" cap="non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5" name="Google Shape;75;g12bdf3fa03e_0_88"/>
          <p:cNvSpPr txBox="1"/>
          <p:nvPr/>
        </p:nvSpPr>
        <p:spPr>
          <a:xfrm>
            <a:off x="933750" y="674700"/>
            <a:ext cx="10324500" cy="19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ru-RU" sz="4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Тестировщик программного обеспечения</a:t>
            </a:r>
            <a:r>
              <a:rPr lang="ru-RU" sz="4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6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g12bdf3fa03e_0_88"/>
          <p:cNvSpPr txBox="1"/>
          <p:nvPr/>
        </p:nvSpPr>
        <p:spPr>
          <a:xfrm>
            <a:off x="1254625" y="2461300"/>
            <a:ext cx="9828000" cy="18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3300" b="1" i="0" u="none" strike="noStrike" cap="none" dirty="0">
                <a:solidFill>
                  <a:srgbClr val="F19E39"/>
                </a:solidFill>
                <a:latin typeface="Montserrat"/>
                <a:ea typeface="Montserrat"/>
                <a:cs typeface="Montserrat"/>
                <a:sym typeface="Montserrat"/>
              </a:rPr>
              <a:t>Итоговый проект</a:t>
            </a:r>
            <a:r>
              <a:rPr lang="ru-RU" sz="3000" b="1" i="0" u="none" strike="noStrike" cap="none" dirty="0">
                <a:solidFill>
                  <a:srgbClr val="F19E39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000" b="1" i="0" u="none" strike="noStrike" cap="none" dirty="0">
              <a:solidFill>
                <a:srgbClr val="F19E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3300" b="1" i="0" u="none" strike="noStrike" cap="none" dirty="0">
                <a:solidFill>
                  <a:srgbClr val="F19E39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lang="ru-RU" sz="3300" b="1" dirty="0">
                <a:solidFill>
                  <a:srgbClr val="F19E39"/>
                </a:solidFill>
                <a:latin typeface="Montserrat"/>
                <a:ea typeface="Montserrat"/>
                <a:cs typeface="Montserrat"/>
                <a:sym typeface="Montserrat"/>
              </a:rPr>
              <a:t>Тестирование платформы “Bumbleby</a:t>
            </a:r>
            <a:r>
              <a:rPr lang="ru-RU" sz="3300" b="1" i="0" u="none" strike="noStrike" cap="none" dirty="0">
                <a:solidFill>
                  <a:srgbClr val="F19E39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33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Google Shape;77;g12bdf3fa03e_0_88"/>
          <p:cNvSpPr txBox="1"/>
          <p:nvPr/>
        </p:nvSpPr>
        <p:spPr>
          <a:xfrm>
            <a:off x="864375" y="341750"/>
            <a:ext cx="9918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 sz="19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Программа повышения квалификации</a:t>
            </a:r>
            <a:endParaRPr sz="23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8" name="Google Shape;78;g12bdf3fa03e_0_88"/>
          <p:cNvSpPr txBox="1"/>
          <p:nvPr/>
        </p:nvSpPr>
        <p:spPr>
          <a:xfrm>
            <a:off x="5057400" y="6183325"/>
            <a:ext cx="2010900" cy="5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000">
                <a:solidFill>
                  <a:schemeClr val="dk1"/>
                </a:solidFill>
              </a:rPr>
              <a:t>    </a:t>
            </a:r>
            <a:r>
              <a:rPr lang="ru-RU" sz="200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2022 год</a:t>
            </a:r>
            <a:endParaRPr sz="1700" i="0" u="none" strike="noStrike" cap="non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6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35D4DC-4EF1-454D-9DCA-EF4B2F977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1175"/>
          </a:xfrm>
        </p:spPr>
        <p:txBody>
          <a:bodyPr>
            <a:normAutofit/>
          </a:bodyPr>
          <a:lstStyle/>
          <a:p>
            <a:r>
              <a:rPr lang="ru-RU" sz="2000" b="1" dirty="0">
                <a:latin typeface="Montserrat" panose="00000500000000000000" pitchFamily="2" charset="-52"/>
              </a:rPr>
              <a:t>                                                     Чек-лист (фрагмент)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D879B9-8279-4BFC-B919-A3ADFF5BB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681175"/>
            <a:ext cx="10515600" cy="5495650"/>
          </a:xfrm>
        </p:spPr>
        <p:txBody>
          <a:bodyPr/>
          <a:lstStyle/>
          <a:p>
            <a:pPr marL="114300" indent="0">
              <a:buNone/>
            </a:pPr>
            <a:endParaRPr lang="ru-RU" dirty="0"/>
          </a:p>
        </p:txBody>
      </p:sp>
      <p:graphicFrame>
        <p:nvGraphicFramePr>
          <p:cNvPr id="11" name="Объект 10">
            <a:extLst>
              <a:ext uri="{FF2B5EF4-FFF2-40B4-BE49-F238E27FC236}">
                <a16:creationId xmlns:a16="http://schemas.microsoft.com/office/drawing/2014/main" id="{A370EEAC-B730-47F3-A29D-3C385AC3A2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9019539"/>
              </p:ext>
            </p:extLst>
          </p:nvPr>
        </p:nvGraphicFramePr>
        <p:xfrm>
          <a:off x="2032000" y="870857"/>
          <a:ext cx="7588250" cy="53059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Worksheet" r:id="rId3" imgW="7048606" imgH="4676683" progId="Excel.Sheet.12">
                  <p:embed/>
                </p:oleObj>
              </mc:Choice>
              <mc:Fallback>
                <p:oleObj name="Worksheet" r:id="rId3" imgW="7048606" imgH="467668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00" y="870857"/>
                        <a:ext cx="7588250" cy="5305968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</a:schemeClr>
                          </a:gs>
                          <a:gs pos="100000">
                            <a:schemeClr val="accent1">
                              <a:lumMod val="45000"/>
                              <a:lumOff val="55000"/>
                            </a:schemeClr>
                          </a:gs>
                          <a:gs pos="100000">
                            <a:schemeClr val="accent1">
                              <a:lumMod val="45000"/>
                              <a:lumOff val="55000"/>
                            </a:schemeClr>
                          </a:gs>
                          <a:gs pos="100000">
                            <a:schemeClr val="accent1">
                              <a:lumMod val="30000"/>
                              <a:lumOff val="70000"/>
                            </a:schemeClr>
                          </a:gs>
                        </a:gsLst>
                        <a:lin ang="5400000" scaled="1"/>
                      </a:gra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471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BD614563-F108-4C95-928A-1DCDCC7FE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0" y="0"/>
            <a:ext cx="11157600" cy="537029"/>
          </a:xfrm>
        </p:spPr>
        <p:txBody>
          <a:bodyPr>
            <a:normAutofit fontScale="90000"/>
          </a:bodyPr>
          <a:lstStyle/>
          <a:p>
            <a:r>
              <a:rPr lang="ru-RU" sz="2400" b="1" dirty="0">
                <a:latin typeface="Montserrat" panose="00000500000000000000" pitchFamily="2" charset="-52"/>
              </a:rPr>
              <a:t>                                              Тест-кейсы(фрагмент)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6AB2999-17E7-4155-83D4-611447043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600" y="537028"/>
            <a:ext cx="7514799" cy="63209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22533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91AB0-8866-46EC-A36D-F4B2D1BC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0" y="130630"/>
            <a:ext cx="11157600" cy="609600"/>
          </a:xfrm>
        </p:spPr>
        <p:txBody>
          <a:bodyPr>
            <a:normAutofit/>
          </a:bodyPr>
          <a:lstStyle/>
          <a:p>
            <a:r>
              <a:rPr lang="ru-RU" sz="2400" b="1" dirty="0">
                <a:latin typeface="Montserrat" panose="00000500000000000000" pitchFamily="2" charset="-52"/>
              </a:rPr>
              <a:t>                            Отчет о тестировании(фрагмент)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5FD52067-B87D-44D6-8366-9D06BF8016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2248075"/>
              </p:ext>
            </p:extLst>
          </p:nvPr>
        </p:nvGraphicFramePr>
        <p:xfrm>
          <a:off x="1290638" y="740230"/>
          <a:ext cx="9610725" cy="5693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Worksheet" r:id="rId3" imgW="9610821" imgH="6010320" progId="Excel.Sheet.12">
                  <p:embed/>
                </p:oleObj>
              </mc:Choice>
              <mc:Fallback>
                <p:oleObj name="Worksheet" r:id="rId3" imgW="9610821" imgH="6010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90638" y="740230"/>
                        <a:ext cx="9610725" cy="5693908"/>
                      </a:xfrm>
                      <a:prstGeom prst="rect">
                        <a:avLst/>
                      </a:prstGeom>
                      <a:gradFill>
                        <a:gsLst>
                          <a:gs pos="90000">
                            <a:schemeClr val="accent3">
                              <a:lumMod val="45000"/>
                              <a:lumOff val="55000"/>
                            </a:schemeClr>
                          </a:gs>
                          <a:gs pos="24000">
                            <a:schemeClr val="accent3">
                              <a:lumMod val="45000"/>
                              <a:lumOff val="55000"/>
                            </a:scheme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1114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79df06df0c_0_25"/>
          <p:cNvSpPr txBox="1">
            <a:spLocks noGrp="1"/>
          </p:cNvSpPr>
          <p:nvPr>
            <p:ph type="title"/>
          </p:nvPr>
        </p:nvSpPr>
        <p:spPr>
          <a:xfrm>
            <a:off x="838200" y="-114300"/>
            <a:ext cx="10515600" cy="3143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Montserrat"/>
                <a:ea typeface="Montserrat"/>
                <a:cs typeface="Montserrat"/>
                <a:sym typeface="Montserrat"/>
              </a:rPr>
              <a:t>            </a:t>
            </a:r>
            <a:r>
              <a:rPr lang="ru-RU" sz="3600" b="1" dirty="0">
                <a:latin typeface="Montserrat"/>
                <a:ea typeface="Montserrat"/>
                <a:cs typeface="Montserrat"/>
                <a:sym typeface="Montserrat"/>
              </a:rPr>
              <a:t>Техники тестирования ПО</a:t>
            </a:r>
            <a:endParaRPr sz="36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700" b="1" dirty="0">
                <a:latin typeface="Montserrat"/>
                <a:ea typeface="Montserrat"/>
                <a:cs typeface="Montserrat"/>
                <a:sym typeface="Montserrat"/>
              </a:rPr>
              <a:t>         </a:t>
            </a:r>
            <a:r>
              <a:rPr lang="ru-RU" sz="2400" b="1" dirty="0">
                <a:latin typeface="Montserrat"/>
                <a:ea typeface="Montserrat"/>
                <a:cs typeface="Montserrat"/>
                <a:sym typeface="Montserrat"/>
              </a:rPr>
              <a:t>Проведение тестирования ПО с помощью техники          </a:t>
            </a:r>
            <a:endParaRPr sz="24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latin typeface="Montserrat"/>
                <a:ea typeface="Montserrat"/>
                <a:cs typeface="Montserrat"/>
                <a:sym typeface="Montserrat"/>
              </a:rPr>
              <a:t>                                            тест-дизайна</a:t>
            </a:r>
            <a:endParaRPr sz="24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" name="Google Shape;138;g179df06df0c_0_25"/>
          <p:cNvSpPr txBox="1">
            <a:spLocks noGrp="1"/>
          </p:cNvSpPr>
          <p:nvPr>
            <p:ph type="body" idx="1"/>
          </p:nvPr>
        </p:nvSpPr>
        <p:spPr>
          <a:xfrm>
            <a:off x="438150" y="2266950"/>
            <a:ext cx="10915800" cy="3909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</a:rPr>
              <a:t>Ознакомление с техниками тест-дизайна;</a:t>
            </a:r>
          </a:p>
          <a:p>
            <a:pPr marL="34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</a:rPr>
              <a:t>Изменение структуры чек-листа с помощью техник о классах       эквивалентности и граничных значений;</a:t>
            </a:r>
          </a:p>
          <a:p>
            <a:pPr marL="34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</a:rPr>
              <a:t>Проведение тестирования ПО с помощью техники тест дизайна.</a:t>
            </a:r>
            <a:endParaRPr sz="2000" b="1" dirty="0">
              <a:latin typeface="Montserrat" panose="00000500000000000000" pitchFamily="2" charset="-5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49A0A5-0F3B-4686-9897-ED78F58A7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05732"/>
          </a:xfrm>
        </p:spPr>
        <p:txBody>
          <a:bodyPr>
            <a:normAutofit/>
          </a:bodyPr>
          <a:lstStyle/>
          <a:p>
            <a:r>
              <a:rPr lang="ru-RU" sz="2400" b="1" dirty="0">
                <a:latin typeface="Montserrat" panose="00000500000000000000" pitchFamily="2" charset="-52"/>
              </a:rPr>
              <a:t>                     Чек-лист(после техники тест-дизайна)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AB98890-6BA7-4EDD-B993-3C1292F0E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870856"/>
            <a:ext cx="10515600" cy="5987144"/>
          </a:xfrm>
        </p:spPr>
        <p:txBody>
          <a:bodyPr/>
          <a:lstStyle/>
          <a:p>
            <a:endParaRPr lang="ru-RU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A7E92BB3-063F-4C71-893E-65370E8C78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41142"/>
              </p:ext>
            </p:extLst>
          </p:nvPr>
        </p:nvGraphicFramePr>
        <p:xfrm>
          <a:off x="2017486" y="870856"/>
          <a:ext cx="7968342" cy="5987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Worksheet" r:id="rId3" imgW="6334221" imgH="6677012" progId="Excel.Sheet.12">
                  <p:embed/>
                </p:oleObj>
              </mc:Choice>
              <mc:Fallback>
                <p:oleObj name="Worksheet" r:id="rId3" imgW="6334221" imgH="667701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17486" y="870856"/>
                        <a:ext cx="7968342" cy="5987144"/>
                      </a:xfrm>
                      <a:prstGeom prst="rect">
                        <a:avLst/>
                      </a:prstGeom>
                      <a:gradFill>
                        <a:gsLst>
                          <a:gs pos="90000">
                            <a:schemeClr val="accent3">
                              <a:lumMod val="45000"/>
                              <a:lumOff val="55000"/>
                            </a:schemeClr>
                          </a:gs>
                          <a:gs pos="24000">
                            <a:schemeClr val="accent3">
                              <a:lumMod val="45000"/>
                              <a:lumOff val="55000"/>
                            </a:scheme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4688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A01BBE-64B3-44B5-B027-0BA58581C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81174"/>
          </a:xfrm>
        </p:spPr>
        <p:txBody>
          <a:bodyPr>
            <a:normAutofit/>
          </a:bodyPr>
          <a:lstStyle/>
          <a:p>
            <a:r>
              <a:rPr lang="ru-RU" sz="2400" b="1" dirty="0">
                <a:latin typeface="Montserrat" panose="00000500000000000000" pitchFamily="2" charset="-52"/>
              </a:rPr>
              <a:t>                   Тест-кейсы(после техники тест-дизайна)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2A2EC1-AC8A-4A11-89A6-B10BBA6AB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4171" y="681175"/>
            <a:ext cx="11640457" cy="6176825"/>
          </a:xfrm>
        </p:spPr>
        <p:txBody>
          <a:bodyPr/>
          <a:lstStyle/>
          <a:p>
            <a:endParaRPr lang="ru-RU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F2471AFF-6D3D-4D75-80FD-29010D2962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58202"/>
              </p:ext>
            </p:extLst>
          </p:nvPr>
        </p:nvGraphicFramePr>
        <p:xfrm>
          <a:off x="1576388" y="681175"/>
          <a:ext cx="9039225" cy="609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Worksheet" r:id="rId3" imgW="9039312" imgH="6696183" progId="Excel.Sheet.12">
                  <p:embed/>
                </p:oleObj>
              </mc:Choice>
              <mc:Fallback>
                <p:oleObj name="Worksheet" r:id="rId3" imgW="9039312" imgH="669618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76388" y="681175"/>
                        <a:ext cx="9039225" cy="6095863"/>
                      </a:xfrm>
                      <a:prstGeom prst="rect">
                        <a:avLst/>
                      </a:prstGeom>
                      <a:gradFill>
                        <a:gsLst>
                          <a:gs pos="90000">
                            <a:schemeClr val="accent3">
                              <a:lumMod val="45000"/>
                              <a:lumOff val="55000"/>
                            </a:schemeClr>
                          </a:gs>
                          <a:gs pos="24000">
                            <a:schemeClr val="accent3">
                              <a:lumMod val="45000"/>
                              <a:lumOff val="55000"/>
                            </a:scheme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5030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79df06df0c_0_37"/>
          <p:cNvSpPr txBox="1">
            <a:spLocks noGrp="1"/>
          </p:cNvSpPr>
          <p:nvPr>
            <p:ph type="title"/>
          </p:nvPr>
        </p:nvSpPr>
        <p:spPr>
          <a:xfrm>
            <a:off x="838200" y="438150"/>
            <a:ext cx="10515600" cy="1485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Montserrat"/>
                <a:ea typeface="Montserrat"/>
                <a:cs typeface="Montserrat"/>
                <a:sym typeface="Montserrat"/>
              </a:rPr>
              <a:t>          Инструменты автоматизации</a:t>
            </a:r>
            <a:endParaRPr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700" b="1" dirty="0">
                <a:latin typeface="Montserrat"/>
                <a:ea typeface="Montserrat"/>
                <a:cs typeface="Montserrat"/>
                <a:sym typeface="Montserrat"/>
              </a:rPr>
              <a:t>               Создание авто-теста с помощью расширения</a:t>
            </a:r>
            <a:endParaRPr sz="27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700" b="1" dirty="0">
                <a:latin typeface="Montserrat"/>
                <a:ea typeface="Montserrat"/>
                <a:cs typeface="Montserrat"/>
                <a:sym typeface="Montserrat"/>
              </a:rPr>
              <a:t>                  Selenium IDE, для браузера Google Chrome</a:t>
            </a:r>
            <a:endParaRPr sz="27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700" b="1" dirty="0">
                <a:latin typeface="Montserrat"/>
                <a:ea typeface="Montserrat"/>
                <a:cs typeface="Montserrat"/>
                <a:sym typeface="Montserrat"/>
              </a:rPr>
              <a:t>                 </a:t>
            </a:r>
            <a:endParaRPr sz="27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g179df06df0c_0_37"/>
          <p:cNvSpPr txBox="1">
            <a:spLocks noGrp="1"/>
          </p:cNvSpPr>
          <p:nvPr>
            <p:ph type="body" idx="1"/>
          </p:nvPr>
        </p:nvSpPr>
        <p:spPr>
          <a:xfrm>
            <a:off x="676275" y="2400300"/>
            <a:ext cx="10794900" cy="4220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dirty="0"/>
              <a:t> </a:t>
            </a: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Ознакомление с расширением Selenium IDE;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34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 Установка Selenium IDE;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34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 Создание авто-теста, выбранного сценария, с помощью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      Selenium IDE;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34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 Сохранение проекта в Selenium IDE.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dirty="0">
                <a:latin typeface="Montserrat SemiBold"/>
                <a:ea typeface="Montserrat SemiBold"/>
                <a:cs typeface="Montserrat SemiBold"/>
                <a:sym typeface="Montserrat SemiBold"/>
              </a:rPr>
              <a:t>   </a:t>
            </a:r>
            <a:endParaRPr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6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73F2D00-2102-45FD-8DA0-4C7D9AF00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829" y="146243"/>
            <a:ext cx="11157600" cy="914700"/>
          </a:xfrm>
        </p:spPr>
        <p:txBody>
          <a:bodyPr>
            <a:normAutofit/>
          </a:bodyPr>
          <a:lstStyle/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223071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1c4ad95615_0_1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3600" b="1" dirty="0">
                <a:latin typeface="Montserrat"/>
                <a:ea typeface="Montserrat"/>
                <a:cs typeface="Montserrat"/>
                <a:sym typeface="Montserrat"/>
              </a:rPr>
              <a:t>Рефлексия</a:t>
            </a:r>
            <a:endParaRPr sz="3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g11c4ad95615_0_1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ru-RU" sz="3025" dirty="0">
                <a:latin typeface="Montserrat Medium"/>
                <a:ea typeface="Montserrat Medium"/>
                <a:cs typeface="Montserrat Medium"/>
                <a:sym typeface="Montserrat Medium"/>
              </a:rPr>
              <a:t>Что получилось хорошо?</a:t>
            </a:r>
            <a:endParaRPr sz="3025" dirty="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ru-RU" sz="3025" dirty="0">
                <a:latin typeface="Montserrat Medium"/>
                <a:ea typeface="Montserrat Medium"/>
                <a:cs typeface="Montserrat Medium"/>
                <a:sym typeface="Montserrat Medium"/>
              </a:rPr>
              <a:t>Что можно улучшить?</a:t>
            </a:r>
            <a:endParaRPr sz="3025" dirty="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6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79c62a58a2_0_146"/>
          <p:cNvSpPr txBox="1">
            <a:spLocks noGrp="1"/>
          </p:cNvSpPr>
          <p:nvPr>
            <p:ph type="title"/>
          </p:nvPr>
        </p:nvSpPr>
        <p:spPr>
          <a:xfrm>
            <a:off x="517200" y="610700"/>
            <a:ext cx="11157600" cy="914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                         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ru-RU" b="1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3600" b="1" dirty="0">
                <a:latin typeface="Montserrat"/>
                <a:ea typeface="Montserrat"/>
                <a:cs typeface="Montserrat"/>
                <a:sym typeface="Montserrat"/>
              </a:rPr>
              <a:t>СОДЕРЖАНИЕ</a:t>
            </a:r>
            <a:endParaRPr sz="3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g179c62a58a2_0_146"/>
          <p:cNvSpPr txBox="1">
            <a:spLocks noGrp="1"/>
          </p:cNvSpPr>
          <p:nvPr>
            <p:ph type="body" idx="1"/>
          </p:nvPr>
        </p:nvSpPr>
        <p:spPr>
          <a:xfrm>
            <a:off x="517200" y="1986432"/>
            <a:ext cx="11157600" cy="410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-RU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1. Введение в тестирование ПО</a:t>
            </a:r>
            <a:endParaRPr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-RU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2. Классификация тестирования ПО</a:t>
            </a:r>
            <a:endParaRPr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-RU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3.Тестовая документация</a:t>
            </a:r>
            <a:endParaRPr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-RU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4.Техники тестирования ПО</a:t>
            </a:r>
            <a:endParaRPr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-RU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5.Инструменты автоматизации</a:t>
            </a:r>
            <a:endParaRPr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-RU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6.Рефлексия</a:t>
            </a:r>
            <a:endParaRPr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6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535136e05_1_0"/>
          <p:cNvSpPr txBox="1">
            <a:spLocks noGrp="1"/>
          </p:cNvSpPr>
          <p:nvPr>
            <p:ph type="title"/>
          </p:nvPr>
        </p:nvSpPr>
        <p:spPr>
          <a:xfrm>
            <a:off x="517200" y="1214202"/>
            <a:ext cx="11157600" cy="311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algn="ctr">
              <a:lnSpc>
                <a:spcPct val="90000"/>
              </a:lnSpc>
              <a:buSzPts val="1800"/>
            </a:pPr>
            <a:r>
              <a:rPr lang="ru-RU" b="1" dirty="0">
                <a:latin typeface="Montserrat"/>
                <a:ea typeface="Montserrat"/>
                <a:cs typeface="Montserrat"/>
                <a:sym typeface="Montserrat"/>
              </a:rPr>
              <a:t>Введение в тестирование ПО</a:t>
            </a:r>
            <a:br>
              <a:rPr lang="ru-RU" b="1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7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Изучение объекта тестирования и составление майнд-карты </a:t>
            </a:r>
            <a:r>
              <a:rPr lang="en-US" sz="27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     </a:t>
            </a:r>
            <a:r>
              <a:rPr lang="ru-RU" sz="27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входных  данных для подготовки и тестирования ПО:</a:t>
            </a:r>
            <a:br>
              <a:rPr lang="ru-RU" sz="27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</a:br>
            <a:br>
              <a:rPr lang="ru-RU" sz="27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</a:br>
            <a:endParaRPr sz="2700" b="1" dirty="0">
              <a:latin typeface="Montserrat" panose="00000500000000000000" pitchFamily="2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g12535136e05_1_0"/>
          <p:cNvSpPr txBox="1">
            <a:spLocks noGrp="1"/>
          </p:cNvSpPr>
          <p:nvPr>
            <p:ph type="body" idx="4294967295"/>
          </p:nvPr>
        </p:nvSpPr>
        <p:spPr>
          <a:xfrm>
            <a:off x="196975" y="2203553"/>
            <a:ext cx="11817900" cy="3973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</a:rPr>
              <a:t>Ознакомление с классификацией ПО;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</a:rPr>
              <a:t>Определение видов тестирования, составление списка видов тестирования;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</a:rPr>
              <a:t>Составление майнд-карты для разработки тест-кейсов.</a:t>
            </a:r>
            <a:br>
              <a:rPr lang="ru-RU" dirty="0"/>
            </a:b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6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9FD51AC-409F-4296-B317-C6A1AA70A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923314"/>
            <a:ext cx="12191999" cy="20574000"/>
          </a:xfrm>
          <a:prstGeom prst="rect">
            <a:avLst/>
          </a:prstGeom>
          <a:effectLst>
            <a:glow>
              <a:schemeClr val="accent1"/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28023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1.43981 L -0.00104 -1.01806 L -0.00104 -1.01806 L -0.00104 -1.01806 " pathEditMode="relative" ptsTypes="AAAA">
                                      <p:cBhvr>
                                        <p:cTn id="6" dur="1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g12ef7c4f354_0_0"/>
          <p:cNvPicPr preferRelativeResize="0"/>
          <p:nvPr/>
        </p:nvPicPr>
        <p:blipFill>
          <a:blip r:embed="rId3">
            <a:alphaModFix amt="83000"/>
          </a:blip>
          <a:stretch>
            <a:fillRect/>
          </a:stretch>
        </p:blipFill>
        <p:spPr>
          <a:xfrm>
            <a:off x="152400" y="514963"/>
            <a:ext cx="11887201" cy="5990035"/>
          </a:xfrm>
          <a:prstGeom prst="rect">
            <a:avLst/>
          </a:prstGeom>
          <a:noFill/>
          <a:ln>
            <a:noFill/>
          </a:ln>
          <a:effectLst>
            <a:glow>
              <a:schemeClr val="accent1"/>
            </a:glow>
            <a:outerShdw blurRad="171450" dist="266700" dir="12840000" algn="bl" rotWithShape="0">
              <a:srgbClr val="000000">
                <a:alpha val="67000"/>
              </a:srgbClr>
            </a:outerShdw>
            <a:reflection endPos="0" dir="5400000" sy="-100000" algn="bl" rotWithShape="0"/>
            <a:softEdge rad="0"/>
          </a:effectLst>
          <a:scene3d>
            <a:camera prst="orthographicFront"/>
            <a:lightRig rig="threePt" dir="t"/>
          </a:scene3d>
          <a:sp3d prstMaterial="matte"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ef7c4f354_0_12"/>
          <p:cNvSpPr txBox="1">
            <a:spLocks noGrp="1"/>
          </p:cNvSpPr>
          <p:nvPr>
            <p:ph type="title"/>
          </p:nvPr>
        </p:nvSpPr>
        <p:spPr>
          <a:xfrm>
            <a:off x="838200" y="1019331"/>
            <a:ext cx="10515600" cy="671493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ru-RU" dirty="0"/>
              <a:t>     </a:t>
            </a:r>
            <a:r>
              <a:rPr lang="en-US" dirty="0"/>
              <a:t>   </a:t>
            </a:r>
            <a:r>
              <a:rPr lang="ru-RU" b="1" dirty="0">
                <a:latin typeface="Montserrat"/>
                <a:ea typeface="Montserrat"/>
                <a:cs typeface="Montserrat"/>
                <a:sym typeface="Montserrat"/>
              </a:rPr>
              <a:t>Классификация тестирования ПО</a:t>
            </a:r>
            <a:br>
              <a:rPr lang="en-US" b="1" dirty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US" b="1" dirty="0">
                <a:latin typeface="Montserrat"/>
                <a:ea typeface="Montserrat"/>
                <a:cs typeface="Montserrat"/>
                <a:sym typeface="Montserrat"/>
              </a:rPr>
              <a:t>      </a:t>
            </a:r>
            <a:r>
              <a:rPr lang="ru-RU" sz="2700" b="1" i="0" u="none" strike="noStrike" dirty="0">
                <a:solidFill>
                  <a:srgbClr val="FFFFFF"/>
                </a:solidFill>
                <a:effectLst/>
                <a:latin typeface="Montserrat" panose="020B0604020202020204" pitchFamily="2" charset="-52"/>
              </a:rPr>
              <a:t>Составление майнд- карты видов тестирования для</a:t>
            </a:r>
            <a:br>
              <a:rPr lang="ru-RU" sz="2700" b="0" dirty="0">
                <a:effectLst/>
              </a:rPr>
            </a:br>
            <a:r>
              <a:rPr lang="ru-RU" sz="2700" b="1" i="0" u="none" strike="noStrike" dirty="0">
                <a:solidFill>
                  <a:srgbClr val="FFFFFF"/>
                </a:solidFill>
                <a:effectLst/>
                <a:latin typeface="Montserrat" panose="020B0604020202020204" pitchFamily="2" charset="-52"/>
              </a:rPr>
              <a:t>                                    </a:t>
            </a:r>
            <a:r>
              <a:rPr lang="en-US" sz="2700" b="1" i="0" u="none" strike="noStrike" dirty="0">
                <a:solidFill>
                  <a:srgbClr val="FFFFFF"/>
                </a:solidFill>
                <a:effectLst/>
                <a:latin typeface="Montserrat" panose="020B0604020202020204" pitchFamily="2" charset="-52"/>
              </a:rPr>
              <a:t> </a:t>
            </a:r>
            <a:r>
              <a:rPr lang="ru-RU" sz="2700" b="1" i="0" u="none" strike="noStrike" dirty="0">
                <a:solidFill>
                  <a:srgbClr val="FFFFFF"/>
                </a:solidFill>
                <a:effectLst/>
                <a:latin typeface="Montserrat" panose="020B0604020202020204" pitchFamily="2" charset="-52"/>
              </a:rPr>
              <a:t> проекта “Bumbleby</a:t>
            </a:r>
            <a:r>
              <a:rPr lang="ru-RU" sz="2700" b="0" i="0" u="none" strike="noStrike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”</a:t>
            </a:r>
            <a:r>
              <a:rPr lang="ru-RU" sz="2700" b="1" i="0" u="none" strike="noStrike" dirty="0">
                <a:solidFill>
                  <a:srgbClr val="FFFFFF"/>
                </a:solidFill>
                <a:effectLst/>
                <a:latin typeface="Montserrat" panose="020B0604020202020204" pitchFamily="2" charset="-52"/>
              </a:rPr>
              <a:t> </a:t>
            </a:r>
            <a:br>
              <a:rPr lang="ru-RU" b="0" dirty="0">
                <a:effectLst/>
              </a:rPr>
            </a:br>
            <a:br>
              <a:rPr lang="ru-RU" dirty="0"/>
            </a:br>
            <a:endParaRPr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g12ef7c4f354_0_12"/>
          <p:cNvSpPr txBox="1"/>
          <p:nvPr/>
        </p:nvSpPr>
        <p:spPr>
          <a:xfrm>
            <a:off x="819150" y="2076450"/>
            <a:ext cx="987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g12ef7c4f354_0_12"/>
          <p:cNvSpPr txBox="1">
            <a:spLocks noGrp="1"/>
          </p:cNvSpPr>
          <p:nvPr>
            <p:ph type="body" idx="1"/>
          </p:nvPr>
        </p:nvSpPr>
        <p:spPr>
          <a:xfrm>
            <a:off x="514200" y="1832125"/>
            <a:ext cx="10839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i="0" u="none" strike="noStrike" dirty="0">
                <a:solidFill>
                  <a:srgbClr val="FFFFFF"/>
                </a:solidFill>
                <a:effectLst/>
                <a:latin typeface="Montserrat" panose="020B0604020202020204" pitchFamily="2" charset="-52"/>
              </a:rPr>
              <a:t>Ознакомлени</a:t>
            </a:r>
            <a:r>
              <a:rPr lang="ru-RU" sz="1800" b="1" i="0" u="none" strike="noStrike" dirty="0">
                <a:solidFill>
                  <a:srgbClr val="FFFFFF"/>
                </a:solidFill>
                <a:effectLst/>
                <a:latin typeface="Montserrat" panose="020B0604020202020204" pitchFamily="2" charset="-52"/>
              </a:rPr>
              <a:t>е с классификацией ПО;         </a:t>
            </a:r>
            <a:endParaRPr lang="ru-RU" b="0" dirty="0">
              <a:effectLst/>
            </a:endParaRPr>
          </a:p>
          <a:p>
            <a:pPr marL="342900">
              <a:buFont typeface="Wingdings" panose="05000000000000000000" pitchFamily="2" charset="2"/>
              <a:buChar char="v"/>
            </a:pPr>
            <a:r>
              <a:rPr lang="ru-RU" sz="2000" b="1" i="0" u="none" strike="noStrike" dirty="0">
                <a:solidFill>
                  <a:srgbClr val="FFFFFF"/>
                </a:solidFill>
                <a:effectLst/>
                <a:latin typeface="Montserrat" panose="020B0604020202020204" pitchFamily="2" charset="-52"/>
              </a:rPr>
              <a:t>Определение видов тестирования, составления списка видов тестирования;</a:t>
            </a:r>
            <a:endParaRPr lang="en-US" sz="2000" b="1" i="0" u="none" strike="noStrike" dirty="0">
              <a:solidFill>
                <a:srgbClr val="FFFFFF"/>
              </a:solidFill>
              <a:effectLst/>
              <a:latin typeface="Montserrat" panose="020B0604020202020204" pitchFamily="2" charset="-52"/>
            </a:endParaRPr>
          </a:p>
          <a:p>
            <a:pPr marL="360363" indent="-360363">
              <a:buFont typeface="Wingdings" panose="05000000000000000000" pitchFamily="2" charset="2"/>
              <a:buChar char="v"/>
            </a:pPr>
            <a:r>
              <a:rPr lang="ru-RU" sz="2000" b="1" i="0" u="none" strike="noStrike" dirty="0">
                <a:solidFill>
                  <a:srgbClr val="FFFFFF"/>
                </a:solidFill>
                <a:effectLst/>
                <a:latin typeface="Montserrat" panose="020B0604020202020204" pitchFamily="2" charset="-52"/>
              </a:rPr>
              <a:t>Составление майнд-карты для разработки тест-кейсов.</a:t>
            </a:r>
            <a:br>
              <a:rPr lang="ru-RU" sz="2000" dirty="0"/>
            </a:br>
            <a:endParaRPr sz="20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6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12ef7c4f354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85900"/>
            <a:ext cx="11887201" cy="3674120"/>
          </a:xfrm>
          <a:prstGeom prst="rect">
            <a:avLst/>
          </a:prstGeom>
          <a:noFill/>
          <a:ln>
            <a:noFill/>
          </a:ln>
          <a:effectLst>
            <a:glow>
              <a:schemeClr val="accent1"/>
            </a:glow>
            <a:outerShdw blurRad="142875" dist="209550" dir="13080000" algn="bl" rotWithShape="0">
              <a:srgbClr val="000000">
                <a:alpha val="50000"/>
              </a:srgbClr>
            </a:outerShdw>
            <a:softEdge rad="0"/>
          </a:effectLst>
          <a:scene3d>
            <a:camera prst="orthographicFront"/>
            <a:lightRig rig="chilly" dir="t"/>
          </a:scene3d>
          <a:sp3d prstMaterial="dkEdge"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6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79df06df0c_0_29"/>
          <p:cNvSpPr txBox="1">
            <a:spLocks noGrp="1"/>
          </p:cNvSpPr>
          <p:nvPr>
            <p:ph type="title"/>
          </p:nvPr>
        </p:nvSpPr>
        <p:spPr>
          <a:xfrm>
            <a:off x="476250" y="0"/>
            <a:ext cx="11258700" cy="211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Montserrat"/>
                <a:ea typeface="Montserrat"/>
                <a:cs typeface="Montserrat"/>
                <a:sym typeface="Montserrat"/>
              </a:rPr>
              <a:t>              </a:t>
            </a:r>
            <a:r>
              <a:rPr lang="ru-RU" sz="3600" b="1" dirty="0">
                <a:latin typeface="Montserrat"/>
                <a:ea typeface="Montserrat"/>
                <a:cs typeface="Montserrat"/>
                <a:sym typeface="Montserrat"/>
              </a:rPr>
              <a:t>Тестовая документация</a:t>
            </a:r>
            <a:endParaRPr sz="36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latin typeface="Montserrat"/>
                <a:ea typeface="Montserrat"/>
                <a:cs typeface="Montserrat"/>
                <a:sym typeface="Montserrat"/>
              </a:rPr>
              <a:t>     </a:t>
            </a:r>
            <a:r>
              <a:rPr lang="ru-RU" sz="2700" dirty="0"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ru-RU" sz="2700" b="1" dirty="0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ru-RU" sz="2400" b="1" dirty="0">
                <a:latin typeface="Montserrat"/>
                <a:ea typeface="Montserrat"/>
                <a:cs typeface="Montserrat"/>
                <a:sym typeface="Montserrat"/>
              </a:rPr>
              <a:t>Составление чек-листа, тест-кейсов, выполнение</a:t>
            </a:r>
            <a:endParaRPr sz="24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latin typeface="Montserrat"/>
                <a:ea typeface="Montserrat"/>
                <a:cs typeface="Montserrat"/>
                <a:sym typeface="Montserrat"/>
              </a:rPr>
              <a:t>       тестирования, предоставление отчета о тестировании</a:t>
            </a:r>
            <a:endParaRPr sz="24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g179df06df0c_0_29"/>
          <p:cNvSpPr txBox="1">
            <a:spLocks noGrp="1"/>
          </p:cNvSpPr>
          <p:nvPr>
            <p:ph type="body" idx="1"/>
          </p:nvPr>
        </p:nvSpPr>
        <p:spPr>
          <a:xfrm>
            <a:off x="209550" y="2264898"/>
            <a:ext cx="11772900" cy="391840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882900"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Подготовка чек-листа проверки части функционала платформы “Bumbleby”;</a:t>
            </a:r>
            <a:endParaRPr lang="en-US"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88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Подготовка тест-кейсов проверки части функционала платформы “Bumbleby”;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88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Проведение тестирования объекта  по  подготовленному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          </a:t>
            </a:r>
            <a:r>
              <a:rPr lang="en-US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 </a:t>
            </a: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  чек-листу и тест-кейсам;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88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Оформление найденных дефектов; 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882900" lvl="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ru-RU" sz="2000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Составлении отчета о тестировании ПО.</a:t>
            </a:r>
            <a:endParaRPr sz="2000"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6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79df06df0c_0_53"/>
          <p:cNvSpPr txBox="1">
            <a:spLocks noGrp="1"/>
          </p:cNvSpPr>
          <p:nvPr>
            <p:ph type="body" idx="1"/>
          </p:nvPr>
        </p:nvSpPr>
        <p:spPr>
          <a:xfrm>
            <a:off x="304800" y="876300"/>
            <a:ext cx="11601600" cy="5734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just" rtl="0">
              <a:spcBef>
                <a:spcPts val="1000"/>
              </a:spcBef>
              <a:spcAft>
                <a:spcPts val="0"/>
              </a:spcAft>
              <a:buSzPts val="1800"/>
              <a:buFont typeface="Montserrat SemiBold"/>
              <a:buChar char="❖"/>
            </a:pPr>
            <a:r>
              <a:rPr lang="ru-RU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Чек-лист - это список проверок, необходимых для проведения тестирования ПО. В структуру чек-листа входят: проверка, результат, комментарии.</a:t>
            </a:r>
            <a:endParaRPr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Char char="❖"/>
            </a:pPr>
            <a:endParaRPr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Char char="❖"/>
            </a:pPr>
            <a:r>
              <a:rPr lang="ru-RU" b="1" dirty="0">
                <a:latin typeface="Montserrat" panose="00000500000000000000" pitchFamily="2" charset="-52"/>
                <a:ea typeface="Montserrat SemiBold"/>
                <a:cs typeface="Montserrat SemiBold"/>
                <a:sym typeface="Montserrat SemiBold"/>
              </a:rPr>
              <a:t>Тест-кейс - это документ, описывающий совокупность шагов, конкретных условий или параметров, необходимых для проверки тестируемой функции или ее части.</a:t>
            </a:r>
            <a:endParaRPr b="1" dirty="0">
              <a:latin typeface="Montserrat" panose="00000500000000000000" pitchFamily="2" charset="-52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</TotalTime>
  <Words>415</Words>
  <Application>Microsoft Office PowerPoint</Application>
  <PresentationFormat>Широкоэкранный</PresentationFormat>
  <Paragraphs>67</Paragraphs>
  <Slides>18</Slides>
  <Notes>11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9" baseType="lpstr">
      <vt:lpstr>Times New Roman</vt:lpstr>
      <vt:lpstr>Wingdings</vt:lpstr>
      <vt:lpstr>Montserrat Medium</vt:lpstr>
      <vt:lpstr>Montserrat</vt:lpstr>
      <vt:lpstr>Montserrat SemiBold</vt:lpstr>
      <vt:lpstr>Calibri</vt:lpstr>
      <vt:lpstr>Roboto Slab</vt:lpstr>
      <vt:lpstr>Roboto</vt:lpstr>
      <vt:lpstr>Arial</vt:lpstr>
      <vt:lpstr>Marina</vt:lpstr>
      <vt:lpstr>Лист Microsoft Excel</vt:lpstr>
      <vt:lpstr>Презентация PowerPoint</vt:lpstr>
      <vt:lpstr>                            СОДЕРЖАНИЕ</vt:lpstr>
      <vt:lpstr>Введение в тестирование ПО Изучение объекта тестирования и составление майнд-карты      входных  данных для подготовки и тестирования ПО:  </vt:lpstr>
      <vt:lpstr>Презентация PowerPoint</vt:lpstr>
      <vt:lpstr>Презентация PowerPoint</vt:lpstr>
      <vt:lpstr>        Классификация тестирования ПО       Составление майнд- карты видов тестирования для                                       проекта “Bumbleby”   </vt:lpstr>
      <vt:lpstr>Презентация PowerPoint</vt:lpstr>
      <vt:lpstr>              Тестовая документация            Составление чек-листа, тест-кейсов, выполнение        тестирования, предоставление отчета о тестировании</vt:lpstr>
      <vt:lpstr>Презентация PowerPoint</vt:lpstr>
      <vt:lpstr>                                                     Чек-лист (фрагмент)</vt:lpstr>
      <vt:lpstr>                                              Тест-кейсы(фрагмент)</vt:lpstr>
      <vt:lpstr>                            Отчет о тестировании(фрагмент)</vt:lpstr>
      <vt:lpstr>            Техники тестирования ПО          Проведение тестирования ПО с помощью техники                                                       тест-дизайна </vt:lpstr>
      <vt:lpstr>                     Чек-лист(после техники тест-дизайна)</vt:lpstr>
      <vt:lpstr>                   Тест-кейсы(после техники тест-дизайна)</vt:lpstr>
      <vt:lpstr>          Инструменты автоматизации                Создание авто-теста с помощью расширения                   Selenium IDE, для браузера Google Chrome                  </vt:lpstr>
      <vt:lpstr>Презентация PowerPoint</vt:lpstr>
      <vt:lpstr>Рефлексия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Windows User</dc:creator>
  <cp:lastModifiedBy>Alexdives</cp:lastModifiedBy>
  <cp:revision>24</cp:revision>
  <dcterms:created xsi:type="dcterms:W3CDTF">2021-04-07T09:04:13Z</dcterms:created>
  <dcterms:modified xsi:type="dcterms:W3CDTF">2022-10-31T18:14:02Z</dcterms:modified>
</cp:coreProperties>
</file>